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71" r:id="rId3"/>
    <p:sldId id="257" r:id="rId4"/>
    <p:sldId id="258" r:id="rId5"/>
    <p:sldId id="272" r:id="rId6"/>
    <p:sldId id="273" r:id="rId7"/>
    <p:sldId id="260" r:id="rId8"/>
    <p:sldId id="261" r:id="rId9"/>
    <p:sldId id="262" r:id="rId10"/>
    <p:sldId id="274" r:id="rId11"/>
    <p:sldId id="275" r:id="rId12"/>
    <p:sldId id="270" r:id="rId13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83" autoAdjust="0"/>
    <p:restoredTop sz="83586" autoAdjust="0"/>
  </p:normalViewPr>
  <p:slideViewPr>
    <p:cSldViewPr snapToGrid="0">
      <p:cViewPr varScale="1">
        <p:scale>
          <a:sx n="96" d="100"/>
          <a:sy n="96" d="100"/>
        </p:scale>
        <p:origin x="1098" y="8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A9BC69-CE86-47F8-94F1-27DFBBEDF83D}" type="datetimeFigureOut">
              <a:rPr lang="zh-TW" altLang="en-US" smtClean="0"/>
              <a:t>2022/3/16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E94F1F-438C-4E11-BD9B-45E41260510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595878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人工智慧</a:t>
            </a:r>
            <a:r>
              <a:rPr lang="en-US" altLang="zh-TW" dirty="0" smtClean="0"/>
              <a:t>:</a:t>
            </a:r>
            <a:r>
              <a:rPr lang="zh-TW" altLang="en-US" dirty="0" smtClean="0"/>
              <a:t> 希望機器跟人一樣聰明</a:t>
            </a:r>
            <a:endParaRPr lang="en-US" altLang="zh-TW" dirty="0" smtClean="0"/>
          </a:p>
          <a:p>
            <a:r>
              <a:rPr lang="zh-TW" altLang="en-US" dirty="0" smtClean="0"/>
              <a:t>機器學習</a:t>
            </a:r>
            <a:r>
              <a:rPr lang="en-US" altLang="zh-TW" dirty="0" smtClean="0"/>
              <a:t>:</a:t>
            </a:r>
            <a:r>
              <a:rPr lang="zh-TW" altLang="en-US" dirty="0" smtClean="0"/>
              <a:t> 讓機器具有學習的能力，人工智慧事我們想達成的目標，機器學習事達到目標的手段，深度學習事機器學習的一個方法</a:t>
            </a:r>
            <a:endParaRPr lang="en-US" altLang="zh-TW" dirty="0" smtClean="0"/>
          </a:p>
          <a:p>
            <a:endParaRPr lang="en-US" altLang="zh-TW" dirty="0" smtClean="0"/>
          </a:p>
          <a:p>
            <a:r>
              <a:rPr lang="zh-TW" altLang="en-US" dirty="0" smtClean="0"/>
              <a:t>機器怎麼表現有智慧</a:t>
            </a:r>
            <a:r>
              <a:rPr lang="en-US" altLang="zh-TW" dirty="0" smtClean="0"/>
              <a:t>?</a:t>
            </a:r>
            <a:br>
              <a:rPr lang="en-US" altLang="zh-TW" dirty="0" smtClean="0"/>
            </a:br>
            <a:r>
              <a:rPr lang="zh-TW" altLang="en-US" dirty="0" smtClean="0"/>
              <a:t>先天本能 </a:t>
            </a:r>
            <a:r>
              <a:rPr lang="en-US" altLang="zh-TW" dirty="0" smtClean="0"/>
              <a:t>vs </a:t>
            </a:r>
            <a:r>
              <a:rPr lang="zh-TW" altLang="en-US" dirty="0" smtClean="0"/>
              <a:t>後天學習</a:t>
            </a:r>
            <a:r>
              <a:rPr lang="en-US" altLang="zh-TW" dirty="0" smtClean="0"/>
              <a:t>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E94F1F-438C-4E11-BD9B-45E412605101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300997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ED850AB-8248-47F3-B224-532EABCC11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BF89C7F1-5C89-447B-956C-157F5F6602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479AD14-5F78-4EF7-9135-17676C2847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ACC8D-BC7C-43E9-B2D0-4506F9A7FEB6}" type="datetimeFigureOut">
              <a:rPr lang="zh-TW" altLang="en-US" smtClean="0"/>
              <a:t>2022/3/16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A249A9D-FEAD-471D-8AD7-48812460A0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512BD66-A422-4702-B2F6-F830C752F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C7675-FCB2-4E06-BC68-F99265C09C5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55405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E814098-162C-4FB5-B09F-91B3C82AB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3FDA21A9-3CF8-458F-ACC5-B14580BB52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B9F3D35-8044-47D0-91A5-9C7C0BFC9D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ACC8D-BC7C-43E9-B2D0-4506F9A7FEB6}" type="datetimeFigureOut">
              <a:rPr lang="zh-TW" altLang="en-US" smtClean="0"/>
              <a:t>2022/3/16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22E5FE8-0628-4BDA-B78D-00CA4C5D2E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D9A0E92-99EF-4143-8B87-1F0625C2E9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C7675-FCB2-4E06-BC68-F99265C09C5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903831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B2A2C65F-2BED-442C-B908-A6A9E12C86F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C6323D14-B11C-4916-B0E2-BA98EC27DC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E31595D-C492-447D-9253-7988EDFA14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ACC8D-BC7C-43E9-B2D0-4506F9A7FEB6}" type="datetimeFigureOut">
              <a:rPr lang="zh-TW" altLang="en-US" smtClean="0"/>
              <a:t>2022/3/16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5D8DE1D-5584-4BC0-9A82-4E62AB661C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8C09803-D044-4548-9DD2-0E48AECE45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C7675-FCB2-4E06-BC68-F99265C09C5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145909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內容">
    <p:bg>
      <p:bgPr>
        <a:blipFill dpi="0" rotWithShape="1">
          <a:blip r:embed="rId2" cstate="screen">
            <a:alphaModFix amt="99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1896B1C-2446-4A17-B9AF-99823C29AB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2500067-40CB-49A3-9A83-294CD9407F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ACC8D-BC7C-43E9-B2D0-4506F9A7FEB6}" type="datetimeFigureOut">
              <a:rPr lang="zh-TW" altLang="en-US" smtClean="0"/>
              <a:t>2022/3/16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DFF2DCB-8392-4F31-A9E5-CC87304EF7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11FE157-AD3D-4EB7-95E5-F2F5570291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C7675-FCB2-4E06-BC68-F99265C09C52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7" name="標題 1">
            <a:extLst>
              <a:ext uri="{FF2B5EF4-FFF2-40B4-BE49-F238E27FC236}">
                <a16:creationId xmlns:a16="http://schemas.microsoft.com/office/drawing/2014/main" id="{35FC2679-4536-41CA-B4F9-B8F3CC6D2E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91" y="130233"/>
            <a:ext cx="10515600" cy="800945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594996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53A6482-4153-46D0-AB33-0C0D18E7B6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875F551-23CB-4083-9F26-D90B13BD73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6BCFC16-14BA-405C-BE02-108A869D78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ACC8D-BC7C-43E9-B2D0-4506F9A7FEB6}" type="datetimeFigureOut">
              <a:rPr lang="zh-TW" altLang="en-US" smtClean="0"/>
              <a:t>2022/3/16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EB61926-E59B-446C-913D-8166B0523E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9937247-AF6F-49C6-9774-E77182D2A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C7675-FCB2-4E06-BC68-F99265C09C5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839359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12503B3-8DDA-4E9F-9A3F-53B2810968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9F97865-6125-48C9-9F1E-CF54F1A0F30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C73CD250-8E39-4FB0-911D-97CB50728D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EAEE0EF6-AFE9-44CA-93B1-067096F623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ACC8D-BC7C-43E9-B2D0-4506F9A7FEB6}" type="datetimeFigureOut">
              <a:rPr lang="zh-TW" altLang="en-US" smtClean="0"/>
              <a:t>2022/3/16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8A8E30FD-771C-4A6D-9327-F0F5DEEEF7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42A39261-4D08-433E-9B26-072E70169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C7675-FCB2-4E06-BC68-F99265C09C5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390373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A4B6F12-8531-4207-A9A9-8A6038F6CE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DC7ABD64-B37F-4C0D-967A-7E87416065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89DEFFCE-FD32-4327-B8EF-B084BB4177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F9E66F6B-55F1-4EAD-835F-D0754E8F84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AC70C856-F873-4DDA-A35F-422AE80017E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74D45834-5904-47CD-A11D-09112714BB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ACC8D-BC7C-43E9-B2D0-4506F9A7FEB6}" type="datetimeFigureOut">
              <a:rPr lang="zh-TW" altLang="en-US" smtClean="0"/>
              <a:t>2022/3/16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3D362A61-D6BC-4939-BDC8-DE695354A6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E15FAA57-F944-4726-96CA-21D874F9D7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C7675-FCB2-4E06-BC68-F99265C09C5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085090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72A1782-E8AF-46F6-B510-38FB8B17B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86B5846B-A6BA-497C-9FF3-D839E11D0F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ACC8D-BC7C-43E9-B2D0-4506F9A7FEB6}" type="datetimeFigureOut">
              <a:rPr lang="zh-TW" altLang="en-US" smtClean="0"/>
              <a:t>2022/3/16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A4D8836C-29C0-42F1-826F-900CBA47FA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4BBFEB0-3D1E-4196-9373-268219FDB0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C7675-FCB2-4E06-BC68-F99265C09C5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766317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2EE68566-AB67-494F-B1C8-DC883A97BD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ACC8D-BC7C-43E9-B2D0-4506F9A7FEB6}" type="datetimeFigureOut">
              <a:rPr lang="zh-TW" altLang="en-US" smtClean="0"/>
              <a:t>2022/3/16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7A1F12E9-3547-4F51-9FCD-3F787A0D4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6FCE6F5-4812-4860-9684-C63636518D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C7675-FCB2-4E06-BC68-F99265C09C5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31843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DE027AC-1D9B-4EF1-8BD7-1F7AE03657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DC4C5EB-C7EF-4B6E-BCE1-4CE609EF88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33458BCD-7953-4948-8050-50739FAF65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18D86605-28EF-41F2-9C61-7BD54569D2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ACC8D-BC7C-43E9-B2D0-4506F9A7FEB6}" type="datetimeFigureOut">
              <a:rPr lang="zh-TW" altLang="en-US" smtClean="0"/>
              <a:t>2022/3/16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7D291822-6153-4A5A-AA27-D1F04453F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4D5C8121-C150-4666-B05F-D53CE814B3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C7675-FCB2-4E06-BC68-F99265C09C5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981007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CE60A7-95AC-4C2F-B574-070E60009B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192A597F-99B8-40CB-85EF-E95B9E96447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FDC4536B-992B-4F75-9810-8E2CA64E8F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E0109EC6-6873-4D2E-AF1C-ED259DB858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ACC8D-BC7C-43E9-B2D0-4506F9A7FEB6}" type="datetimeFigureOut">
              <a:rPr lang="zh-TW" altLang="en-US" smtClean="0"/>
              <a:t>2022/3/16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F1E5E804-A56D-4F3D-9B23-4D5677453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70C3029C-D002-46B1-8911-9C56CE4A58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C7675-FCB2-4E06-BC68-F99265C09C5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590077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91716E96-92DC-48EF-967E-8494BACA5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0AC8C69-9AA3-48CC-BCBA-A5C6DFB432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68C7609-33BD-406C-A739-80A505E1C2A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3ACC8D-BC7C-43E9-B2D0-4506F9A7FEB6}" type="datetimeFigureOut">
              <a:rPr lang="zh-TW" altLang="en-US" smtClean="0"/>
              <a:t>2022/3/16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6D19106-12E2-40A3-8EB6-FD2F7C629C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4A46FF3-2062-4AB7-AED7-54DCF94144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FC7675-FCB2-4E06-BC68-F99265C09C5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464308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1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screen">
            <a:alphaModFix amt="70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標題 2">
            <a:extLst>
              <a:ext uri="{FF2B5EF4-FFF2-40B4-BE49-F238E27FC236}">
                <a16:creationId xmlns:a16="http://schemas.microsoft.com/office/drawing/2014/main" id="{C494BCE3-518A-4299-BC06-485A09F5BC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49355" y="4404048"/>
            <a:ext cx="9144000" cy="1003041"/>
          </a:xfrm>
        </p:spPr>
        <p:txBody>
          <a:bodyPr/>
          <a:lstStyle/>
          <a:p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黃熠程</a:t>
            </a:r>
            <a:endParaRPr lang="en-US" altLang="zh-TW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US" altLang="zh-TW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2022/03/08</a:t>
            </a:r>
            <a:endParaRPr lang="zh-TW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1550BC41-DEF4-447B-A38F-34955023156A}"/>
              </a:ext>
            </a:extLst>
          </p:cNvPr>
          <p:cNvSpPr/>
          <p:nvPr/>
        </p:nvSpPr>
        <p:spPr>
          <a:xfrm>
            <a:off x="2405743" y="1892463"/>
            <a:ext cx="7231224" cy="2308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TW" altLang="en-US" sz="72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用</a:t>
            </a:r>
            <a:r>
              <a:rPr lang="en-US" altLang="zh-TW" sz="72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AI</a:t>
            </a:r>
            <a:r>
              <a:rPr lang="zh-TW" altLang="en-US" sz="72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玩</a:t>
            </a:r>
            <a:r>
              <a:rPr lang="zh-TW" altLang="en-US" sz="72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轉天氣</a:t>
            </a:r>
            <a:endParaRPr lang="en-US" altLang="zh-TW" sz="72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lang="zh-TW" altLang="en-US" sz="72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</a:rPr>
              <a:t>理論與實作</a:t>
            </a:r>
            <a:endParaRPr lang="zh-TW" altLang="en-US" sz="72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46044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2">
            <a:extLst>
              <a:ext uri="{FF2B5EF4-FFF2-40B4-BE49-F238E27FC236}">
                <a16:creationId xmlns:a16="http://schemas.microsoft.com/office/drawing/2014/main" id="{43DCDD89-73F4-4072-9B39-F1790A8420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91" y="130233"/>
            <a:ext cx="10515600" cy="800945"/>
          </a:xfrm>
        </p:spPr>
        <p:txBody>
          <a:bodyPr/>
          <a:lstStyle/>
          <a:p>
            <a:r>
              <a:rPr lang="en-US" altLang="zh-TW" dirty="0"/>
              <a:t>Different types of function</a:t>
            </a:r>
            <a:endParaRPr lang="zh-TW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A17F6FD-69DE-406D-8EC9-326D711B9C5A}"/>
              </a:ext>
            </a:extLst>
          </p:cNvPr>
          <p:cNvSpPr/>
          <p:nvPr/>
        </p:nvSpPr>
        <p:spPr>
          <a:xfrm>
            <a:off x="4890082" y="3017739"/>
            <a:ext cx="1350628" cy="9647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Function</a:t>
            </a:r>
            <a:endParaRPr lang="zh-TW" altLang="en-US" sz="24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A17F6FD-69DE-406D-8EC9-326D711B9C5A}"/>
              </a:ext>
            </a:extLst>
          </p:cNvPr>
          <p:cNvSpPr/>
          <p:nvPr/>
        </p:nvSpPr>
        <p:spPr>
          <a:xfrm>
            <a:off x="1450196" y="1395768"/>
            <a:ext cx="1097061" cy="77048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/>
              <a:t>vector</a:t>
            </a:r>
            <a:endParaRPr lang="zh-TW" altLang="en-US" sz="24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A17F6FD-69DE-406D-8EC9-326D711B9C5A}"/>
              </a:ext>
            </a:extLst>
          </p:cNvPr>
          <p:cNvSpPr/>
          <p:nvPr/>
        </p:nvSpPr>
        <p:spPr>
          <a:xfrm>
            <a:off x="1450195" y="3114861"/>
            <a:ext cx="1097061" cy="77048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/>
              <a:t>matrix</a:t>
            </a:r>
            <a:endParaRPr lang="zh-TW" altLang="en-US" sz="2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A17F6FD-69DE-406D-8EC9-326D711B9C5A}"/>
              </a:ext>
            </a:extLst>
          </p:cNvPr>
          <p:cNvSpPr/>
          <p:nvPr/>
        </p:nvSpPr>
        <p:spPr>
          <a:xfrm>
            <a:off x="1295671" y="4932775"/>
            <a:ext cx="1406108" cy="77048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/>
              <a:t>sequence</a:t>
            </a:r>
            <a:endParaRPr lang="zh-TW" altLang="en-US" sz="2400" dirty="0"/>
          </a:p>
        </p:txBody>
      </p:sp>
      <p:sp>
        <p:nvSpPr>
          <p:cNvPr id="9" name="箭號: 向右 7">
            <a:extLst>
              <a:ext uri="{FF2B5EF4-FFF2-40B4-BE49-F238E27FC236}">
                <a16:creationId xmlns:a16="http://schemas.microsoft.com/office/drawing/2014/main" id="{6CDC1C5B-3277-4F5A-858C-EEA4A941C9CA}"/>
              </a:ext>
            </a:extLst>
          </p:cNvPr>
          <p:cNvSpPr/>
          <p:nvPr/>
        </p:nvSpPr>
        <p:spPr>
          <a:xfrm rot="1926359">
            <a:off x="2715537" y="2261484"/>
            <a:ext cx="2133407" cy="309069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箭號: 向右 7">
            <a:extLst>
              <a:ext uri="{FF2B5EF4-FFF2-40B4-BE49-F238E27FC236}">
                <a16:creationId xmlns:a16="http://schemas.microsoft.com/office/drawing/2014/main" id="{6CDC1C5B-3277-4F5A-858C-EEA4A941C9CA}"/>
              </a:ext>
            </a:extLst>
          </p:cNvPr>
          <p:cNvSpPr/>
          <p:nvPr/>
        </p:nvSpPr>
        <p:spPr>
          <a:xfrm>
            <a:off x="2715536" y="3345570"/>
            <a:ext cx="1951701" cy="309069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箭號: 向右 7">
            <a:extLst>
              <a:ext uri="{FF2B5EF4-FFF2-40B4-BE49-F238E27FC236}">
                <a16:creationId xmlns:a16="http://schemas.microsoft.com/office/drawing/2014/main" id="{6CDC1C5B-3277-4F5A-858C-EEA4A941C9CA}"/>
              </a:ext>
            </a:extLst>
          </p:cNvPr>
          <p:cNvSpPr/>
          <p:nvPr/>
        </p:nvSpPr>
        <p:spPr>
          <a:xfrm rot="19317652">
            <a:off x="2649253" y="4479124"/>
            <a:ext cx="2283403" cy="309069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2AB3C65A-0AA5-4954-B4ED-457974BAA8E5}"/>
              </a:ext>
            </a:extLst>
          </p:cNvPr>
          <p:cNvSpPr txBox="1"/>
          <p:nvPr/>
        </p:nvSpPr>
        <p:spPr>
          <a:xfrm>
            <a:off x="279405" y="1365513"/>
            <a:ext cx="10162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氣壓</a:t>
            </a:r>
            <a:endParaRPr lang="en-US" altLang="zh-TW" sz="2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TW" altLang="en-US" sz="2400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風速</a:t>
            </a:r>
            <a:endParaRPr lang="zh-TW" altLang="en-US" sz="2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2AB3C65A-0AA5-4954-B4ED-457974BAA8E5}"/>
              </a:ext>
            </a:extLst>
          </p:cNvPr>
          <p:cNvSpPr txBox="1"/>
          <p:nvPr/>
        </p:nvSpPr>
        <p:spPr>
          <a:xfrm>
            <a:off x="117497" y="3282223"/>
            <a:ext cx="12915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天氣圖</a:t>
            </a:r>
            <a:endParaRPr lang="zh-TW" altLang="en-US" sz="2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2AB3C65A-0AA5-4954-B4ED-457974BAA8E5}"/>
              </a:ext>
            </a:extLst>
          </p:cNvPr>
          <p:cNvSpPr txBox="1"/>
          <p:nvPr/>
        </p:nvSpPr>
        <p:spPr>
          <a:xfrm>
            <a:off x="117498" y="4872267"/>
            <a:ext cx="8747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一周氣溫</a:t>
            </a:r>
            <a:endParaRPr lang="zh-TW" altLang="en-US" sz="2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EA17F6FD-69DE-406D-8EC9-326D711B9C5A}"/>
              </a:ext>
            </a:extLst>
          </p:cNvPr>
          <p:cNvSpPr/>
          <p:nvPr/>
        </p:nvSpPr>
        <p:spPr>
          <a:xfrm>
            <a:off x="8112253" y="1426021"/>
            <a:ext cx="1097061" cy="770489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smtClean="0"/>
              <a:t>scalar</a:t>
            </a:r>
            <a:endParaRPr lang="zh-TW" altLang="en-US" sz="24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EA17F6FD-69DE-406D-8EC9-326D711B9C5A}"/>
              </a:ext>
            </a:extLst>
          </p:cNvPr>
          <p:cNvSpPr/>
          <p:nvPr/>
        </p:nvSpPr>
        <p:spPr>
          <a:xfrm>
            <a:off x="8086234" y="3242665"/>
            <a:ext cx="574548" cy="54078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EA17F6FD-69DE-406D-8EC9-326D711B9C5A}"/>
              </a:ext>
            </a:extLst>
          </p:cNvPr>
          <p:cNvSpPr/>
          <p:nvPr/>
        </p:nvSpPr>
        <p:spPr>
          <a:xfrm>
            <a:off x="8922039" y="3242665"/>
            <a:ext cx="574548" cy="54078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 dirty="0"/>
          </a:p>
        </p:txBody>
      </p:sp>
      <p:pic>
        <p:nvPicPr>
          <p:cNvPr id="21" name="圖片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6234" y="4717860"/>
            <a:ext cx="914528" cy="1200318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8806543" y="3113859"/>
            <a:ext cx="783771" cy="787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箭號: 向右 7">
            <a:extLst>
              <a:ext uri="{FF2B5EF4-FFF2-40B4-BE49-F238E27FC236}">
                <a16:creationId xmlns:a16="http://schemas.microsoft.com/office/drawing/2014/main" id="{6CDC1C5B-3277-4F5A-858C-EEA4A941C9CA}"/>
              </a:ext>
            </a:extLst>
          </p:cNvPr>
          <p:cNvSpPr/>
          <p:nvPr/>
        </p:nvSpPr>
        <p:spPr>
          <a:xfrm>
            <a:off x="6345420" y="3397038"/>
            <a:ext cx="1405209" cy="309069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箭號: 向右 7">
            <a:extLst>
              <a:ext uri="{FF2B5EF4-FFF2-40B4-BE49-F238E27FC236}">
                <a16:creationId xmlns:a16="http://schemas.microsoft.com/office/drawing/2014/main" id="{6CDC1C5B-3277-4F5A-858C-EEA4A941C9CA}"/>
              </a:ext>
            </a:extLst>
          </p:cNvPr>
          <p:cNvSpPr/>
          <p:nvPr/>
        </p:nvSpPr>
        <p:spPr>
          <a:xfrm rot="19307695">
            <a:off x="6238368" y="2516447"/>
            <a:ext cx="1583911" cy="309069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箭號: 向右 7">
            <a:extLst>
              <a:ext uri="{FF2B5EF4-FFF2-40B4-BE49-F238E27FC236}">
                <a16:creationId xmlns:a16="http://schemas.microsoft.com/office/drawing/2014/main" id="{6CDC1C5B-3277-4F5A-858C-EEA4A941C9CA}"/>
              </a:ext>
            </a:extLst>
          </p:cNvPr>
          <p:cNvSpPr/>
          <p:nvPr/>
        </p:nvSpPr>
        <p:spPr>
          <a:xfrm rot="2438124">
            <a:off x="6222102" y="4379351"/>
            <a:ext cx="1583911" cy="309069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2AB3C65A-0AA5-4954-B4ED-457974BAA8E5}"/>
              </a:ext>
            </a:extLst>
          </p:cNvPr>
          <p:cNvSpPr txBox="1"/>
          <p:nvPr/>
        </p:nvSpPr>
        <p:spPr>
          <a:xfrm>
            <a:off x="10090658" y="1550178"/>
            <a:ext cx="10162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氣溫</a:t>
            </a:r>
            <a:endParaRPr lang="zh-TW" altLang="en-US" sz="2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2AB3C65A-0AA5-4954-B4ED-457974BAA8E5}"/>
              </a:ext>
            </a:extLst>
          </p:cNvPr>
          <p:cNvSpPr txBox="1"/>
          <p:nvPr/>
        </p:nvSpPr>
        <p:spPr>
          <a:xfrm>
            <a:off x="10090658" y="3282223"/>
            <a:ext cx="19317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有沒有下雨</a:t>
            </a:r>
            <a:endParaRPr lang="zh-TW" altLang="en-US" sz="2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2AB3C65A-0AA5-4954-B4ED-457974BAA8E5}"/>
              </a:ext>
            </a:extLst>
          </p:cNvPr>
          <p:cNvSpPr txBox="1"/>
          <p:nvPr/>
        </p:nvSpPr>
        <p:spPr>
          <a:xfrm>
            <a:off x="10050673" y="5056932"/>
            <a:ext cx="19317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天氣報告</a:t>
            </a: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2AB3C65A-0AA5-4954-B4ED-457974BAA8E5}"/>
              </a:ext>
            </a:extLst>
          </p:cNvPr>
          <p:cNvSpPr txBox="1"/>
          <p:nvPr/>
        </p:nvSpPr>
        <p:spPr>
          <a:xfrm>
            <a:off x="7982172" y="2184986"/>
            <a:ext cx="18797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u="sng" dirty="0" smtClean="0">
                <a:solidFill>
                  <a:schemeClr val="accent2">
                    <a:lumMod val="40000"/>
                    <a:lumOff val="6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regression</a:t>
            </a:r>
            <a:endParaRPr lang="zh-TW" altLang="en-US" sz="2400" u="sng" dirty="0">
              <a:solidFill>
                <a:schemeClr val="accent2">
                  <a:lumMod val="40000"/>
                  <a:lumOff val="6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2AB3C65A-0AA5-4954-B4ED-457974BAA8E5}"/>
              </a:ext>
            </a:extLst>
          </p:cNvPr>
          <p:cNvSpPr txBox="1"/>
          <p:nvPr/>
        </p:nvSpPr>
        <p:spPr>
          <a:xfrm>
            <a:off x="7982172" y="3923575"/>
            <a:ext cx="21084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u="sng" dirty="0" smtClean="0">
                <a:solidFill>
                  <a:schemeClr val="accent2">
                    <a:lumMod val="40000"/>
                    <a:lumOff val="6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classification</a:t>
            </a:r>
            <a:endParaRPr lang="zh-TW" altLang="en-US" sz="2400" u="sng" dirty="0">
              <a:solidFill>
                <a:schemeClr val="accent2">
                  <a:lumMod val="40000"/>
                  <a:lumOff val="6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63545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/>
      <p:bldP spid="13" grpId="0"/>
      <p:bldP spid="14" grpId="0"/>
      <p:bldP spid="15" grpId="0" animBg="1"/>
      <p:bldP spid="16" grpId="0" animBg="1"/>
      <p:bldP spid="19" grpId="0" animBg="1"/>
      <p:bldP spid="22" grpId="0" animBg="1"/>
      <p:bldP spid="23" grpId="0" animBg="1"/>
      <p:bldP spid="24" grpId="0" animBg="1"/>
      <p:bldP spid="26" grpId="0"/>
      <p:bldP spid="27" grpId="0"/>
      <p:bldP spid="28" grpId="0"/>
      <p:bldP spid="29" grpId="0"/>
      <p:bldP spid="3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2">
            <a:extLst>
              <a:ext uri="{FF2B5EF4-FFF2-40B4-BE49-F238E27FC236}">
                <a16:creationId xmlns:a16="http://schemas.microsoft.com/office/drawing/2014/main" id="{43DCDD89-73F4-4072-9B39-F1790A8420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91" y="130233"/>
            <a:ext cx="10515600" cy="800945"/>
          </a:xfrm>
        </p:spPr>
        <p:txBody>
          <a:bodyPr/>
          <a:lstStyle/>
          <a:p>
            <a:r>
              <a:rPr lang="zh-TW" altLang="en-US" dirty="0"/>
              <a:t>機器學習的方法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7205" y="931178"/>
            <a:ext cx="8031566" cy="568479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2277205" y="931178"/>
            <a:ext cx="4015783" cy="204062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3333099" y="4506686"/>
            <a:ext cx="4733215" cy="21880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99478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>
            <a:extLst>
              <a:ext uri="{FF2B5EF4-FFF2-40B4-BE49-F238E27FC236}">
                <a16:creationId xmlns:a16="http://schemas.microsoft.com/office/drawing/2014/main" id="{DE097D32-3B39-4161-9D12-0B79A32451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9536" y="2741890"/>
            <a:ext cx="10515600" cy="168943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人工智慧的目的是要找到一個</a:t>
            </a:r>
            <a:r>
              <a:rPr lang="en-US" altLang="zh-TW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function</a:t>
            </a:r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，統稱為模型</a:t>
            </a:r>
            <a:endParaRPr lang="en-US" altLang="zh-TW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75B5832A-680F-4F0E-81EF-4857388846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Summary</a:t>
            </a:r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9B0751B6-79B2-4F3F-81CA-7C4D82C739B0}"/>
              </a:ext>
            </a:extLst>
          </p:cNvPr>
          <p:cNvSpPr txBox="1"/>
          <p:nvPr/>
        </p:nvSpPr>
        <p:spPr>
          <a:xfrm>
            <a:off x="1132514" y="6165908"/>
            <a:ext cx="77262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err="1">
                <a:solidFill>
                  <a:schemeClr val="bg1"/>
                </a:solidFill>
              </a:rPr>
              <a:t>refererence</a:t>
            </a:r>
            <a:r>
              <a:rPr lang="en-US" altLang="zh-TW" dirty="0">
                <a:solidFill>
                  <a:schemeClr val="bg1"/>
                </a:solidFill>
              </a:rPr>
              <a:t>: http://speech.ee.ntu.edu.tw/~tlkagk/</a:t>
            </a:r>
            <a:endParaRPr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754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2">
            <a:extLst>
              <a:ext uri="{FF2B5EF4-FFF2-40B4-BE49-F238E27FC236}">
                <a16:creationId xmlns:a16="http://schemas.microsoft.com/office/drawing/2014/main" id="{75CE5417-264D-4F51-8BB9-18ADC157B3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60908" y="828413"/>
            <a:ext cx="7609513" cy="207417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TW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2020 </a:t>
            </a:r>
            <a:r>
              <a:rPr lang="zh-TW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中央大學大氣物理</a:t>
            </a:r>
            <a:r>
              <a:rPr lang="zh-TW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學</a:t>
            </a:r>
            <a:r>
              <a:rPr lang="zh-TW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博士候選人</a:t>
            </a:r>
            <a:endParaRPr lang="en-US" altLang="zh-TW" sz="2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TW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2018-2021</a:t>
            </a:r>
            <a:r>
              <a:rPr lang="zh-TW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安吉氣象資訊有限公司 </a:t>
            </a:r>
            <a:r>
              <a:rPr lang="en-US" altLang="zh-TW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–</a:t>
            </a:r>
            <a:r>
              <a:rPr lang="zh-TW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專案經理</a:t>
            </a:r>
            <a:endParaRPr lang="en-US" altLang="zh-TW" sz="2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TW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2021-now </a:t>
            </a:r>
            <a:r>
              <a:rPr lang="zh-TW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捷陽光電科技股份有限公司 </a:t>
            </a:r>
            <a:r>
              <a:rPr lang="en-US" altLang="zh-TW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–</a:t>
            </a:r>
            <a:r>
              <a:rPr lang="zh-TW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軟體工程師</a:t>
            </a:r>
            <a:endParaRPr lang="en-US" altLang="zh-TW" sz="2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108CF5C3-F70C-40E6-8411-F0DE048D05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2743" y="290294"/>
            <a:ext cx="3031746" cy="3031746"/>
          </a:xfrm>
          <a:prstGeom prst="rect">
            <a:avLst/>
          </a:prstGeom>
        </p:spPr>
      </p:pic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93CFE219-F072-4268-A036-3EECEEDFB7F7}"/>
              </a:ext>
            </a:extLst>
          </p:cNvPr>
          <p:cNvSpPr txBox="1">
            <a:spLocks/>
          </p:cNvSpPr>
          <p:nvPr/>
        </p:nvSpPr>
        <p:spPr>
          <a:xfrm>
            <a:off x="452743" y="4058872"/>
            <a:ext cx="9747308" cy="60470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TW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C/C++, Fortran, Python, MATLAB, JavaScript, HTML5/CSS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3E2A3BA2-1509-41EE-B7A2-8723DFC942F6}"/>
              </a:ext>
            </a:extLst>
          </p:cNvPr>
          <p:cNvSpPr txBox="1"/>
          <p:nvPr/>
        </p:nvSpPr>
        <p:spPr>
          <a:xfrm>
            <a:off x="385893" y="3521475"/>
            <a:ext cx="40854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程式語言</a:t>
            </a:r>
          </a:p>
        </p:txBody>
      </p:sp>
      <p:sp>
        <p:nvSpPr>
          <p:cNvPr id="7" name="內容版面配置區 2">
            <a:extLst>
              <a:ext uri="{FF2B5EF4-FFF2-40B4-BE49-F238E27FC236}">
                <a16:creationId xmlns:a16="http://schemas.microsoft.com/office/drawing/2014/main" id="{A666F84E-6D35-43A4-B6C5-CE140200435E}"/>
              </a:ext>
            </a:extLst>
          </p:cNvPr>
          <p:cNvSpPr txBox="1">
            <a:spLocks/>
          </p:cNvSpPr>
          <p:nvPr/>
        </p:nvSpPr>
        <p:spPr>
          <a:xfrm>
            <a:off x="452743" y="5578982"/>
            <a:ext cx="9747308" cy="60470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TW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數值模擬</a:t>
            </a:r>
            <a:r>
              <a:rPr lang="en-US" altLang="zh-TW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 </a:t>
            </a:r>
            <a:r>
              <a:rPr lang="zh-TW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深度學習</a:t>
            </a:r>
            <a:r>
              <a:rPr lang="en-US" altLang="zh-TW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 </a:t>
            </a:r>
            <a:r>
              <a:rPr lang="zh-TW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軟體開發</a:t>
            </a:r>
            <a:r>
              <a:rPr lang="en-US" altLang="zh-TW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 </a:t>
            </a:r>
            <a:r>
              <a:rPr lang="zh-TW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網站</a:t>
            </a:r>
            <a:endParaRPr lang="en-US" altLang="zh-TW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216774BF-2BBB-4861-AA4A-E778185ABF8B}"/>
              </a:ext>
            </a:extLst>
          </p:cNvPr>
          <p:cNvSpPr txBox="1"/>
          <p:nvPr/>
        </p:nvSpPr>
        <p:spPr>
          <a:xfrm>
            <a:off x="385893" y="5041585"/>
            <a:ext cx="40854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專長</a:t>
            </a:r>
          </a:p>
        </p:txBody>
      </p:sp>
    </p:spTree>
    <p:extLst>
      <p:ext uri="{BB962C8B-B14F-4D97-AF65-F5344CB8AC3E}">
        <p14:creationId xmlns:p14="http://schemas.microsoft.com/office/powerpoint/2010/main" val="39348303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screen">
            <a:alphaModFix amt="99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200C490-C35B-4523-B90B-A9A5BC7DC5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080" y="105067"/>
            <a:ext cx="10515600" cy="641554"/>
          </a:xfrm>
        </p:spPr>
        <p:txBody>
          <a:bodyPr>
            <a:normAutofit fontScale="90000"/>
          </a:bodyPr>
          <a:lstStyle/>
          <a:p>
            <a:r>
              <a:rPr lang="zh-TW" altLang="en-US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今日目標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E0ABD92-3494-45DF-810B-FE5EE686CD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90569"/>
            <a:ext cx="10515600" cy="5086394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認識</a:t>
            </a:r>
            <a:r>
              <a:rPr lang="zh-TW" altLang="en-US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人工智慧</a:t>
            </a:r>
            <a:endParaRPr lang="en-US" altLang="zh-TW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TW" altLang="en-US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認識</a:t>
            </a:r>
            <a:r>
              <a:rPr lang="en-US" altLang="zh-TW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Python</a:t>
            </a:r>
          </a:p>
          <a:p>
            <a:pPr>
              <a:lnSpc>
                <a:spcPct val="150000"/>
              </a:lnSpc>
            </a:pPr>
            <a:r>
              <a:rPr lang="zh-TW" altLang="en-US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實作線性分類</a:t>
            </a:r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機</a:t>
            </a:r>
            <a:endParaRPr lang="en-US" altLang="zh-TW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TW" altLang="en-US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深度學習挑戰 </a:t>
            </a:r>
            <a:r>
              <a:rPr lang="en-US" altLang="zh-TW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–</a:t>
            </a:r>
            <a:r>
              <a:rPr lang="zh-TW" altLang="en-US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實作天氣數據</a:t>
            </a:r>
            <a:endParaRPr lang="en-US" altLang="zh-TW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TW" altLang="en-US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讓模型越來越好</a:t>
            </a:r>
            <a:endParaRPr lang="en-US" altLang="zh-TW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TW" altLang="en-US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更多挑戰</a:t>
            </a:r>
            <a:endParaRPr lang="en-US" altLang="zh-TW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zh-TW" altLang="en-US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070062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1">
            <a:extLst>
              <a:ext uri="{FF2B5EF4-FFF2-40B4-BE49-F238E27FC236}">
                <a16:creationId xmlns:a16="http://schemas.microsoft.com/office/drawing/2014/main" id="{CD15428E-CADE-411B-BEBF-4BE7975A94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91" y="130233"/>
            <a:ext cx="10515600" cy="800945"/>
          </a:xfrm>
        </p:spPr>
        <p:txBody>
          <a:bodyPr/>
          <a:lstStyle/>
          <a:p>
            <a:r>
              <a:rPr lang="zh-TW" altLang="en-US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認識人工智慧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8DEDA7E-B36F-4150-BD26-D885246273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7188" y="1346670"/>
            <a:ext cx="8617047" cy="4571395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786637A0-8FE7-414A-B747-17EB9289A144}"/>
              </a:ext>
            </a:extLst>
          </p:cNvPr>
          <p:cNvSpPr/>
          <p:nvPr/>
        </p:nvSpPr>
        <p:spPr>
          <a:xfrm>
            <a:off x="1079086" y="6175400"/>
            <a:ext cx="102921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solidFill>
                  <a:schemeClr val="bg1"/>
                </a:solidFill>
              </a:rPr>
              <a:t>https://blogs.nvidia.com.tw/2016/07/29/whats-difference-artificial-intelligence-machine-learning-deep-</a:t>
            </a:r>
            <a:r>
              <a:rPr lang="zh-TW" altLang="en-US" dirty="0"/>
              <a:t>learning-ai/</a:t>
            </a:r>
          </a:p>
        </p:txBody>
      </p:sp>
    </p:spTree>
    <p:extLst>
      <p:ext uri="{BB962C8B-B14F-4D97-AF65-F5344CB8AC3E}">
        <p14:creationId xmlns:p14="http://schemas.microsoft.com/office/powerpoint/2010/main" val="39330882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天生本能</a:t>
            </a:r>
            <a:r>
              <a:rPr lang="en-US" altLang="zh-TW" dirty="0" smtClean="0"/>
              <a:t>?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4492" y="0"/>
            <a:ext cx="3747507" cy="2960914"/>
          </a:xfrm>
          <a:prstGeom prst="rect">
            <a:avLst/>
          </a:prstGeom>
        </p:spPr>
      </p:pic>
      <p:sp>
        <p:nvSpPr>
          <p:cNvPr id="5" name="內容版面配置區 1"/>
          <p:cNvSpPr>
            <a:spLocks noGrp="1"/>
          </p:cNvSpPr>
          <p:nvPr>
            <p:ph idx="1"/>
          </p:nvPr>
        </p:nvSpPr>
        <p:spPr>
          <a:xfrm>
            <a:off x="217714" y="1821884"/>
            <a:ext cx="10515600" cy="435133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TW" altLang="en-US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河貍天生的本能</a:t>
            </a:r>
            <a:r>
              <a:rPr lang="en-US" altLang="zh-TW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  <a:r>
              <a:rPr lang="zh-TW" altLang="en-US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 築水壩</a:t>
            </a:r>
            <a:endParaRPr lang="en-US" altLang="zh-TW" dirty="0" smtClean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TW" altLang="en-US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TW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-&gt;</a:t>
            </a:r>
            <a:r>
              <a:rPr lang="zh-TW" altLang="en-US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TW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if (</a:t>
            </a:r>
            <a:r>
              <a:rPr lang="zh-TW" altLang="en-US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聽到流水聲</a:t>
            </a:r>
            <a:r>
              <a:rPr lang="en-US" altLang="zh-TW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r>
              <a:rPr lang="zh-TW" altLang="en-US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TW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then </a:t>
            </a:r>
            <a:r>
              <a:rPr lang="zh-TW" altLang="en-US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築水壩直到聽不到流水聲</a:t>
            </a:r>
            <a:endParaRPr lang="en-US" altLang="zh-TW" dirty="0" smtClean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TW" altLang="en-US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欺騙河貍</a:t>
            </a:r>
            <a:r>
              <a:rPr lang="en-US" altLang="zh-TW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?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TW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TW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 -&gt;</a:t>
            </a:r>
            <a:r>
              <a:rPr lang="zh-TW" altLang="en-US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用揚聲器撥放流水聲</a:t>
            </a:r>
            <a:endParaRPr lang="en-US" altLang="zh-TW" dirty="0" smtClean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TW" altLang="en-US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TW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-&gt;</a:t>
            </a:r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若</a:t>
            </a:r>
            <a:r>
              <a:rPr lang="zh-TW" altLang="en-US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揚聲器在水泥牆裡，</a:t>
            </a:r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河</a:t>
            </a:r>
            <a:r>
              <a:rPr lang="zh-TW" altLang="en-US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貍就會拿樹枝堵住牆</a:t>
            </a:r>
            <a:endParaRPr lang="zh-TW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750861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2"/>
          <p:cNvSpPr>
            <a:spLocks noGrp="1"/>
          </p:cNvSpPr>
          <p:nvPr>
            <p:ph type="title"/>
          </p:nvPr>
        </p:nvSpPr>
        <p:spPr>
          <a:xfrm>
            <a:off x="83191" y="130233"/>
            <a:ext cx="10515600" cy="800945"/>
          </a:xfrm>
        </p:spPr>
        <p:txBody>
          <a:bodyPr/>
          <a:lstStyle/>
          <a:p>
            <a:r>
              <a:rPr lang="zh-TW" altLang="en-US" dirty="0" smtClean="0"/>
              <a:t>天生本能</a:t>
            </a:r>
            <a:r>
              <a:rPr lang="en-US" altLang="zh-TW" dirty="0" smtClean="0"/>
              <a:t>?</a:t>
            </a:r>
            <a:endParaRPr lang="zh-TW" altLang="en-US" dirty="0"/>
          </a:p>
        </p:txBody>
      </p:sp>
      <p:sp>
        <p:nvSpPr>
          <p:cNvPr id="5" name="內容版面配置區 1"/>
          <p:cNvSpPr>
            <a:spLocks noGrp="1"/>
          </p:cNvSpPr>
          <p:nvPr>
            <p:ph idx="1"/>
          </p:nvPr>
        </p:nvSpPr>
        <p:spPr>
          <a:xfrm>
            <a:off x="348343" y="1408227"/>
            <a:ext cx="10515600" cy="43513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機器</a:t>
            </a:r>
            <a:r>
              <a:rPr lang="zh-TW" altLang="en-US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天生的本能</a:t>
            </a:r>
            <a:r>
              <a:rPr lang="en-US" altLang="zh-TW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  <a:r>
              <a:rPr lang="zh-TW" altLang="en-US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 例如一個聊天機器人</a:t>
            </a:r>
            <a:endParaRPr lang="en-US" altLang="zh-TW" dirty="0" smtClean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TW" altLang="en-US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TW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-&gt;</a:t>
            </a:r>
            <a:r>
              <a:rPr lang="zh-TW" altLang="en-US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TW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if (</a:t>
            </a:r>
            <a:r>
              <a:rPr lang="zh-TW" altLang="en-US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聽到 </a:t>
            </a:r>
            <a:r>
              <a:rPr lang="en-US" altLang="zh-TW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turn off)</a:t>
            </a:r>
            <a:r>
              <a:rPr lang="zh-TW" altLang="en-US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TW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then </a:t>
            </a:r>
            <a:r>
              <a:rPr lang="zh-TW" altLang="en-US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關掉音樂</a:t>
            </a:r>
            <a:endParaRPr lang="en-US" altLang="zh-TW" dirty="0" smtClean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TW" altLang="en-US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TW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-&gt;</a:t>
            </a:r>
            <a:r>
              <a:rPr lang="zh-TW" altLang="en-US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 你可以說 </a:t>
            </a:r>
            <a:r>
              <a:rPr lang="en-US" altLang="zh-TW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“Please turn off the music”</a:t>
            </a:r>
          </a:p>
          <a:p>
            <a:pPr>
              <a:lnSpc>
                <a:spcPct val="150000"/>
              </a:lnSpc>
            </a:pPr>
            <a:r>
              <a:rPr lang="zh-TW" altLang="en-US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欺騙</a:t>
            </a:r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機器</a:t>
            </a:r>
            <a:r>
              <a:rPr lang="en-US" altLang="zh-TW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?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TW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TW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TW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-&gt;</a:t>
            </a:r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你可以說 </a:t>
            </a:r>
            <a:r>
              <a:rPr lang="en-US" altLang="zh-TW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“Please </a:t>
            </a:r>
            <a:r>
              <a:rPr lang="en-US" altLang="zh-TW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do not turn </a:t>
            </a:r>
            <a:r>
              <a:rPr lang="en-US" altLang="zh-TW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off the music”</a:t>
            </a:r>
          </a:p>
        </p:txBody>
      </p:sp>
    </p:spTree>
    <p:extLst>
      <p:ext uri="{BB962C8B-B14F-4D97-AF65-F5344CB8AC3E}">
        <p14:creationId xmlns:p14="http://schemas.microsoft.com/office/powerpoint/2010/main" val="35485155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15D8E68B-52BC-4012-A9D5-FA8F4D2819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機器學習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DA59640-64C0-4C9F-B81B-BF15589E50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7254" y="379167"/>
            <a:ext cx="2343477" cy="1247949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6A67C312-6385-45BD-8E2A-654E3CBF14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7254" y="2148238"/>
            <a:ext cx="2343477" cy="1205217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03217484-9A0B-41B0-8CB1-1915E8B1F4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7254" y="3921683"/>
            <a:ext cx="2343477" cy="1448527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0C7055C7-0F4A-4C1D-936B-601298BA7A13}"/>
              </a:ext>
            </a:extLst>
          </p:cNvPr>
          <p:cNvSpPr txBox="1"/>
          <p:nvPr/>
        </p:nvSpPr>
        <p:spPr>
          <a:xfrm>
            <a:off x="10031474" y="857339"/>
            <a:ext cx="16358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chemeClr val="bg1"/>
                </a:solidFill>
              </a:rPr>
              <a:t>“Hi”</a:t>
            </a:r>
            <a:endParaRPr lang="zh-TW" altLang="en-US" sz="2400" dirty="0">
              <a:solidFill>
                <a:schemeClr val="bg1"/>
              </a:solidFill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72401CCC-01CD-4A01-A8A6-74FB1A471A7C}"/>
              </a:ext>
            </a:extLst>
          </p:cNvPr>
          <p:cNvSpPr txBox="1"/>
          <p:nvPr/>
        </p:nvSpPr>
        <p:spPr>
          <a:xfrm>
            <a:off x="10031474" y="2520013"/>
            <a:ext cx="2038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chemeClr val="bg1"/>
                </a:solidFill>
              </a:rPr>
              <a:t>“How are you”</a:t>
            </a:r>
            <a:endParaRPr lang="zh-TW" altLang="en-US" sz="2400" dirty="0">
              <a:solidFill>
                <a:schemeClr val="bg1"/>
              </a:solidFill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A3C223E1-6660-4CCF-A15E-5D92D22A141D}"/>
              </a:ext>
            </a:extLst>
          </p:cNvPr>
          <p:cNvSpPr txBox="1"/>
          <p:nvPr/>
        </p:nvSpPr>
        <p:spPr>
          <a:xfrm>
            <a:off x="10031473" y="4534769"/>
            <a:ext cx="2038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chemeClr val="bg1"/>
                </a:solidFill>
              </a:rPr>
              <a:t>“Bye </a:t>
            </a:r>
            <a:r>
              <a:rPr lang="en-US" altLang="zh-TW" sz="2400" dirty="0" err="1">
                <a:solidFill>
                  <a:schemeClr val="bg1"/>
                </a:solidFill>
              </a:rPr>
              <a:t>Bye</a:t>
            </a:r>
            <a:r>
              <a:rPr lang="en-US" altLang="zh-TW" sz="2400" dirty="0">
                <a:solidFill>
                  <a:schemeClr val="bg1"/>
                </a:solidFill>
              </a:rPr>
              <a:t>”</a:t>
            </a:r>
            <a:endParaRPr lang="zh-TW" altLang="en-US" sz="2400" dirty="0">
              <a:solidFill>
                <a:schemeClr val="bg1"/>
              </a:solidFill>
            </a:endParaRP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F76DACCE-4FE4-4583-AB70-F5EB1D5EDFBE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3008" y="2074563"/>
            <a:ext cx="2095792" cy="2926842"/>
          </a:xfrm>
          <a:prstGeom prst="rect">
            <a:avLst/>
          </a:prstGeom>
        </p:spPr>
      </p:pic>
      <p:sp>
        <p:nvSpPr>
          <p:cNvPr id="15" name="箭號: 弧形右彎 14">
            <a:extLst>
              <a:ext uri="{FF2B5EF4-FFF2-40B4-BE49-F238E27FC236}">
                <a16:creationId xmlns:a16="http://schemas.microsoft.com/office/drawing/2014/main" id="{DC1AD2E2-88D9-4826-B963-994A8649FF1B}"/>
              </a:ext>
            </a:extLst>
          </p:cNvPr>
          <p:cNvSpPr/>
          <p:nvPr/>
        </p:nvSpPr>
        <p:spPr>
          <a:xfrm rot="5192275" flipV="1">
            <a:off x="3083146" y="698094"/>
            <a:ext cx="964734" cy="2093679"/>
          </a:xfrm>
          <a:prstGeom prst="curvedRightArrow">
            <a:avLst>
              <a:gd name="adj1" fmla="val 25000"/>
              <a:gd name="adj2" fmla="val 43813"/>
              <a:gd name="adj3" fmla="val 27212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6" name="箭號: 弧形右彎 15">
            <a:extLst>
              <a:ext uri="{FF2B5EF4-FFF2-40B4-BE49-F238E27FC236}">
                <a16:creationId xmlns:a16="http://schemas.microsoft.com/office/drawing/2014/main" id="{64947FFD-3F73-41DB-9697-B2029A2B6E17}"/>
              </a:ext>
            </a:extLst>
          </p:cNvPr>
          <p:cNvSpPr/>
          <p:nvPr/>
        </p:nvSpPr>
        <p:spPr>
          <a:xfrm rot="5192275" flipH="1">
            <a:off x="3175232" y="4156650"/>
            <a:ext cx="849341" cy="2031756"/>
          </a:xfrm>
          <a:prstGeom prst="curvedRightArrow">
            <a:avLst>
              <a:gd name="adj1" fmla="val 25000"/>
              <a:gd name="adj2" fmla="val 43813"/>
              <a:gd name="adj3" fmla="val 27212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91CAD837-933A-4350-8A83-B74037C7AA5B}"/>
              </a:ext>
            </a:extLst>
          </p:cNvPr>
          <p:cNvSpPr txBox="1"/>
          <p:nvPr/>
        </p:nvSpPr>
        <p:spPr>
          <a:xfrm>
            <a:off x="5090873" y="1455379"/>
            <a:ext cx="16358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chemeClr val="bg1"/>
                </a:solidFill>
              </a:rPr>
              <a:t>Learning …</a:t>
            </a:r>
            <a:endParaRPr lang="zh-TW" altLang="en-US" sz="2400" dirty="0">
              <a:solidFill>
                <a:schemeClr val="bg1"/>
              </a:solidFill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C533E109-D1DE-47E2-A96F-C476A57C426E}"/>
              </a:ext>
            </a:extLst>
          </p:cNvPr>
          <p:cNvSpPr txBox="1"/>
          <p:nvPr/>
        </p:nvSpPr>
        <p:spPr>
          <a:xfrm>
            <a:off x="2110757" y="5742264"/>
            <a:ext cx="16358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chemeClr val="bg1"/>
                </a:solidFill>
              </a:rPr>
              <a:t>Say “Hello”</a:t>
            </a:r>
            <a:endParaRPr lang="zh-TW" altLang="en-US" sz="2400" dirty="0">
              <a:solidFill>
                <a:schemeClr val="bg1"/>
              </a:solidFill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A3C223E1-6660-4CCF-A15E-5D92D22A141D}"/>
              </a:ext>
            </a:extLst>
          </p:cNvPr>
          <p:cNvSpPr txBox="1"/>
          <p:nvPr/>
        </p:nvSpPr>
        <p:spPr>
          <a:xfrm>
            <a:off x="7397254" y="5742264"/>
            <a:ext cx="28036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>
                <a:solidFill>
                  <a:schemeClr val="bg1"/>
                </a:solidFill>
              </a:rPr>
              <a:t>A lot of audio data</a:t>
            </a:r>
            <a:endParaRPr lang="zh-TW" altLang="en-US" sz="2400" dirty="0">
              <a:solidFill>
                <a:schemeClr val="bg1"/>
              </a:solidFill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6895" y="2577059"/>
            <a:ext cx="1867161" cy="1552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797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5" grpId="0" animBg="1"/>
      <p:bldP spid="16" grpId="0" animBg="1"/>
      <p:bldP spid="18" grpId="0"/>
      <p:bldP spid="2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15D8E68B-52BC-4012-A9D5-FA8F4D2819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機器學習</a:t>
            </a: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F76DACCE-4FE4-4583-AB70-F5EB1D5EDFB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3008" y="2074563"/>
            <a:ext cx="2095792" cy="2926842"/>
          </a:xfrm>
          <a:prstGeom prst="rect">
            <a:avLst/>
          </a:prstGeom>
        </p:spPr>
      </p:pic>
      <p:sp>
        <p:nvSpPr>
          <p:cNvPr id="15" name="箭號: 弧形右彎 14">
            <a:extLst>
              <a:ext uri="{FF2B5EF4-FFF2-40B4-BE49-F238E27FC236}">
                <a16:creationId xmlns:a16="http://schemas.microsoft.com/office/drawing/2014/main" id="{DC1AD2E2-88D9-4826-B963-994A8649FF1B}"/>
              </a:ext>
            </a:extLst>
          </p:cNvPr>
          <p:cNvSpPr/>
          <p:nvPr/>
        </p:nvSpPr>
        <p:spPr>
          <a:xfrm rot="5192275" flipV="1">
            <a:off x="3083146" y="698094"/>
            <a:ext cx="964734" cy="2093679"/>
          </a:xfrm>
          <a:prstGeom prst="curvedRightArrow">
            <a:avLst>
              <a:gd name="adj1" fmla="val 25000"/>
              <a:gd name="adj2" fmla="val 43813"/>
              <a:gd name="adj3" fmla="val 27212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6" name="箭號: 弧形右彎 15">
            <a:extLst>
              <a:ext uri="{FF2B5EF4-FFF2-40B4-BE49-F238E27FC236}">
                <a16:creationId xmlns:a16="http://schemas.microsoft.com/office/drawing/2014/main" id="{64947FFD-3F73-41DB-9697-B2029A2B6E17}"/>
              </a:ext>
            </a:extLst>
          </p:cNvPr>
          <p:cNvSpPr/>
          <p:nvPr/>
        </p:nvSpPr>
        <p:spPr>
          <a:xfrm rot="5192275" flipH="1">
            <a:off x="3175232" y="4156650"/>
            <a:ext cx="849341" cy="2031756"/>
          </a:xfrm>
          <a:prstGeom prst="curvedRightArrow">
            <a:avLst>
              <a:gd name="adj1" fmla="val 25000"/>
              <a:gd name="adj2" fmla="val 43813"/>
              <a:gd name="adj3" fmla="val 27212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91CAD837-933A-4350-8A83-B74037C7AA5B}"/>
              </a:ext>
            </a:extLst>
          </p:cNvPr>
          <p:cNvSpPr txBox="1"/>
          <p:nvPr/>
        </p:nvSpPr>
        <p:spPr>
          <a:xfrm>
            <a:off x="5090873" y="1455379"/>
            <a:ext cx="16358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chemeClr val="bg1"/>
                </a:solidFill>
              </a:rPr>
              <a:t>Learning …</a:t>
            </a:r>
            <a:endParaRPr lang="zh-TW" altLang="en-US" sz="2400" dirty="0">
              <a:solidFill>
                <a:schemeClr val="bg1"/>
              </a:solidFill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C533E109-D1DE-47E2-A96F-C476A57C426E}"/>
              </a:ext>
            </a:extLst>
          </p:cNvPr>
          <p:cNvSpPr txBox="1"/>
          <p:nvPr/>
        </p:nvSpPr>
        <p:spPr>
          <a:xfrm>
            <a:off x="2110757" y="5742264"/>
            <a:ext cx="2360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chemeClr val="bg1"/>
                </a:solidFill>
              </a:rPr>
              <a:t>Say “This is Cat”</a:t>
            </a:r>
            <a:endParaRPr lang="zh-TW" altLang="en-US" sz="2400" dirty="0">
              <a:solidFill>
                <a:schemeClr val="bg1"/>
              </a:solidFill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103455D4-0738-417F-830D-8D86A38C07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7803" y="2198904"/>
            <a:ext cx="1848108" cy="1428949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D275FB29-E2D2-4F50-A7A3-67B987F7DA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1698" y="498984"/>
            <a:ext cx="1200318" cy="1343212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93F251DA-88AF-4C2F-8FD3-9EB9B1C952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71698" y="4171664"/>
            <a:ext cx="1171739" cy="1486107"/>
          </a:xfrm>
          <a:prstGeom prst="rect">
            <a:avLst/>
          </a:prstGeom>
        </p:spPr>
      </p:pic>
      <p:sp>
        <p:nvSpPr>
          <p:cNvPr id="19" name="文字方塊 18">
            <a:extLst>
              <a:ext uri="{FF2B5EF4-FFF2-40B4-BE49-F238E27FC236}">
                <a16:creationId xmlns:a16="http://schemas.microsoft.com/office/drawing/2014/main" id="{8EFFFD1C-001F-4374-A647-5AF382F3D61E}"/>
              </a:ext>
            </a:extLst>
          </p:cNvPr>
          <p:cNvSpPr txBox="1"/>
          <p:nvPr/>
        </p:nvSpPr>
        <p:spPr>
          <a:xfrm>
            <a:off x="10023945" y="893729"/>
            <a:ext cx="16358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chemeClr val="bg1"/>
                </a:solidFill>
              </a:rPr>
              <a:t>“Monkey”</a:t>
            </a:r>
            <a:endParaRPr lang="zh-TW" altLang="en-US" sz="2400" dirty="0">
              <a:solidFill>
                <a:schemeClr val="bg1"/>
              </a:solidFill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504B38D1-42E5-4D32-8223-D49F4562F692}"/>
              </a:ext>
            </a:extLst>
          </p:cNvPr>
          <p:cNvSpPr txBox="1"/>
          <p:nvPr/>
        </p:nvSpPr>
        <p:spPr>
          <a:xfrm>
            <a:off x="10023945" y="2682544"/>
            <a:ext cx="16358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chemeClr val="bg1"/>
                </a:solidFill>
              </a:rPr>
              <a:t>“Cat”</a:t>
            </a:r>
            <a:endParaRPr lang="zh-TW" altLang="en-US" sz="2400" dirty="0">
              <a:solidFill>
                <a:schemeClr val="bg1"/>
              </a:solidFill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8144208E-A1E0-45F4-BF0C-7731D7CA9E94}"/>
              </a:ext>
            </a:extLst>
          </p:cNvPr>
          <p:cNvSpPr txBox="1"/>
          <p:nvPr/>
        </p:nvSpPr>
        <p:spPr>
          <a:xfrm>
            <a:off x="10023944" y="4656907"/>
            <a:ext cx="16358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chemeClr val="bg1"/>
                </a:solidFill>
              </a:rPr>
              <a:t>“Dog”</a:t>
            </a:r>
            <a:endParaRPr lang="zh-TW" altLang="en-US" sz="2400" dirty="0">
              <a:solidFill>
                <a:schemeClr val="bg1"/>
              </a:solidFill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A3C223E1-6660-4CCF-A15E-5D92D22A141D}"/>
              </a:ext>
            </a:extLst>
          </p:cNvPr>
          <p:cNvSpPr txBox="1"/>
          <p:nvPr/>
        </p:nvSpPr>
        <p:spPr>
          <a:xfrm>
            <a:off x="8041630" y="6144672"/>
            <a:ext cx="28036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>
                <a:solidFill>
                  <a:schemeClr val="bg1"/>
                </a:solidFill>
              </a:rPr>
              <a:t>A lot of image</a:t>
            </a:r>
            <a:endParaRPr lang="zh-TW" altLang="en-US" sz="2400" dirty="0">
              <a:solidFill>
                <a:schemeClr val="bg1"/>
              </a:solidFill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3925" y="2676830"/>
            <a:ext cx="1857634" cy="1705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667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8" grpId="0"/>
      <p:bldP spid="19" grpId="0"/>
      <p:bldP spid="20" grpId="0"/>
      <p:bldP spid="21" grpId="0"/>
      <p:bldP spid="2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screen">
            <a:alphaModFix amt="99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內容版面配置區 1">
            <a:extLst>
              <a:ext uri="{FF2B5EF4-FFF2-40B4-BE49-F238E27FC236}">
                <a16:creationId xmlns:a16="http://schemas.microsoft.com/office/drawing/2014/main" id="{E31BE2AE-1F3B-40AC-BE9D-DBEB070DEC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41571"/>
            <a:ext cx="10515600" cy="4907560"/>
          </a:xfrm>
        </p:spPr>
        <p:txBody>
          <a:bodyPr/>
          <a:lstStyle/>
          <a:p>
            <a:r>
              <a:rPr lang="en-US" altLang="zh-TW" dirty="0"/>
              <a:t>Speech Recognition</a:t>
            </a: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r>
              <a:rPr lang="en-US" altLang="zh-TW" dirty="0"/>
              <a:t>Image Recognition</a:t>
            </a: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r>
              <a:rPr lang="zh-TW" altLang="en-US" dirty="0"/>
              <a:t>五子棋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70B7681-B231-444C-9A8E-F88B02F6C76F}"/>
              </a:ext>
            </a:extLst>
          </p:cNvPr>
          <p:cNvSpPr/>
          <p:nvPr/>
        </p:nvSpPr>
        <p:spPr>
          <a:xfrm>
            <a:off x="3211075" y="0"/>
            <a:ext cx="5769849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48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Looking for a function</a:t>
            </a:r>
            <a:endParaRPr lang="zh-TW" altLang="en-US" sz="48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227262A0-6CC2-48CF-BA9D-23AEFDE1042F}"/>
              </a:ext>
            </a:extLst>
          </p:cNvPr>
          <p:cNvSpPr txBox="1"/>
          <p:nvPr/>
        </p:nvSpPr>
        <p:spPr>
          <a:xfrm>
            <a:off x="3540154" y="2050102"/>
            <a:ext cx="565418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TW" sz="2400" dirty="0">
                <a:solidFill>
                  <a:schemeClr val="bg1"/>
                </a:solidFill>
              </a:rPr>
              <a:t>f(                            ) = ‘ How are you’</a:t>
            </a:r>
            <a:endParaRPr lang="zh-TW" altLang="en-US" sz="2400" dirty="0">
              <a:solidFill>
                <a:schemeClr val="bg1"/>
              </a:solidFill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0CC73419-37D2-4ED2-B92A-E328639D21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1139" y="1999488"/>
            <a:ext cx="1535261" cy="470559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C7395D21-03EE-42F2-A7F5-ED5B09DDCCD7}"/>
              </a:ext>
            </a:extLst>
          </p:cNvPr>
          <p:cNvSpPr txBox="1"/>
          <p:nvPr/>
        </p:nvSpPr>
        <p:spPr>
          <a:xfrm>
            <a:off x="3540154" y="3739284"/>
            <a:ext cx="565418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TW" sz="2400" dirty="0">
                <a:solidFill>
                  <a:schemeClr val="bg1"/>
                </a:solidFill>
              </a:rPr>
              <a:t>f(                            ) = ‘ Cat’</a:t>
            </a:r>
            <a:endParaRPr lang="zh-TW" altLang="en-US" sz="2400" dirty="0">
              <a:solidFill>
                <a:schemeClr val="bg1"/>
              </a:solidFill>
            </a:endParaRP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0AAED13D-4C22-4CAE-8AC6-92977C7442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9504" y="3454732"/>
            <a:ext cx="1298530" cy="1004018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FE259322-A932-4368-B2AE-B6071346C9ED}"/>
              </a:ext>
            </a:extLst>
          </p:cNvPr>
          <p:cNvSpPr txBox="1"/>
          <p:nvPr/>
        </p:nvSpPr>
        <p:spPr>
          <a:xfrm>
            <a:off x="3540154" y="5186400"/>
            <a:ext cx="565418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TW" sz="2400" dirty="0">
                <a:solidFill>
                  <a:schemeClr val="bg1"/>
                </a:solidFill>
              </a:rPr>
              <a:t>f(                            ) = ‘ 5-5 ’ (next moving)</a:t>
            </a:r>
            <a:endParaRPr lang="zh-TW" altLang="en-US" sz="2400" dirty="0">
              <a:solidFill>
                <a:schemeClr val="bg1"/>
              </a:solidFill>
            </a:endParaRP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7C943665-F314-4CED-9E1A-A53CDD9889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69505" y="4841767"/>
            <a:ext cx="1298530" cy="975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456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805</TotalTime>
  <Words>470</Words>
  <Application>Microsoft Office PowerPoint</Application>
  <PresentationFormat>寬螢幕</PresentationFormat>
  <Paragraphs>81</Paragraphs>
  <Slides>12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12</vt:i4>
      </vt:variant>
    </vt:vector>
  </HeadingPairs>
  <TitlesOfParts>
    <vt:vector size="18" baseType="lpstr">
      <vt:lpstr>Microsoft YaHei</vt:lpstr>
      <vt:lpstr>新細明體</vt:lpstr>
      <vt:lpstr>Arial</vt:lpstr>
      <vt:lpstr>Calibri</vt:lpstr>
      <vt:lpstr>Calibri Light</vt:lpstr>
      <vt:lpstr>Office 佈景主題</vt:lpstr>
      <vt:lpstr>PowerPoint 簡報</vt:lpstr>
      <vt:lpstr>PowerPoint 簡報</vt:lpstr>
      <vt:lpstr>今日目標</vt:lpstr>
      <vt:lpstr>認識人工智慧</vt:lpstr>
      <vt:lpstr>天生本能?</vt:lpstr>
      <vt:lpstr>天生本能?</vt:lpstr>
      <vt:lpstr>機器學習</vt:lpstr>
      <vt:lpstr>機器學習</vt:lpstr>
      <vt:lpstr>PowerPoint 簡報</vt:lpstr>
      <vt:lpstr>Different types of function</vt:lpstr>
      <vt:lpstr>機器學習的方法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熠程 黃</dc:creator>
  <cp:lastModifiedBy>Miller.Huang(黃熠程)</cp:lastModifiedBy>
  <cp:revision>51</cp:revision>
  <dcterms:created xsi:type="dcterms:W3CDTF">2022-01-09T05:26:30Z</dcterms:created>
  <dcterms:modified xsi:type="dcterms:W3CDTF">2022-03-16T12:01:44Z</dcterms:modified>
</cp:coreProperties>
</file>